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
  </p:notesMasterIdLst>
  <p:sldIdLst>
    <p:sldId id="257" r:id="rId5"/>
    <p:sldId id="354" r:id="rId6"/>
    <p:sldId id="285" r:id="rId7"/>
    <p:sldId id="319" r:id="rId8"/>
    <p:sldId id="353" r:id="rId9"/>
    <p:sldId id="314" r:id="rId10"/>
    <p:sldId id="272" r:id="rId11"/>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0054"/>
    <a:srgbClr val="00CAD8"/>
    <a:srgbClr val="5ABA10"/>
    <a:srgbClr val="52A1E3"/>
    <a:srgbClr val="71D598"/>
    <a:srgbClr val="F15A28"/>
    <a:srgbClr val="F15B29"/>
    <a:srgbClr val="818183"/>
    <a:srgbClr val="00B05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autoAdjust="0"/>
    <p:restoredTop sz="94671"/>
  </p:normalViewPr>
  <p:slideViewPr>
    <p:cSldViewPr snapToGrid="0">
      <p:cViewPr varScale="1">
        <p:scale>
          <a:sx n="97" d="100"/>
          <a:sy n="97" d="100"/>
        </p:scale>
        <p:origin x="55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7071"/>
          </a:xfrm>
          <a:prstGeom prst="rect">
            <a:avLst/>
          </a:prstGeom>
        </p:spPr>
        <p:txBody>
          <a:bodyPr vert="horz" lIns="93317" tIns="46659" rIns="93317" bIns="46659" rtlCol="0"/>
          <a:lstStyle>
            <a:lvl1pPr algn="l">
              <a:defRPr sz="1300"/>
            </a:lvl1pPr>
          </a:lstStyle>
          <a:p>
            <a:endParaRPr lang="en-US"/>
          </a:p>
        </p:txBody>
      </p:sp>
      <p:sp>
        <p:nvSpPr>
          <p:cNvPr id="3" name="Date Placeholder 2"/>
          <p:cNvSpPr>
            <a:spLocks noGrp="1"/>
          </p:cNvSpPr>
          <p:nvPr>
            <p:ph type="dt" idx="1"/>
          </p:nvPr>
        </p:nvSpPr>
        <p:spPr>
          <a:xfrm>
            <a:off x="3978131" y="1"/>
            <a:ext cx="3043343" cy="467071"/>
          </a:xfrm>
          <a:prstGeom prst="rect">
            <a:avLst/>
          </a:prstGeom>
        </p:spPr>
        <p:txBody>
          <a:bodyPr vert="horz" lIns="93317" tIns="46659" rIns="93317" bIns="46659" rtlCol="0"/>
          <a:lstStyle>
            <a:lvl1pPr algn="r">
              <a:defRPr sz="1300"/>
            </a:lvl1pPr>
          </a:lstStyle>
          <a:p>
            <a:fld id="{BBCF61AE-A4CE-414C-87E5-B7D3281191D6}" type="datetimeFigureOut">
              <a:rPr lang="en-US" smtClean="0"/>
              <a:t>1/25/2020</a:t>
            </a:fld>
            <a:endParaRPr lang="en-US"/>
          </a:p>
        </p:txBody>
      </p:sp>
      <p:sp>
        <p:nvSpPr>
          <p:cNvPr id="4" name="Slide Image Placeholder 3"/>
          <p:cNvSpPr>
            <a:spLocks noGrp="1" noRot="1" noChangeAspect="1"/>
          </p:cNvSpPr>
          <p:nvPr>
            <p:ph type="sldImg" idx="2"/>
          </p:nvPr>
        </p:nvSpPr>
        <p:spPr>
          <a:xfrm>
            <a:off x="1417638" y="1163638"/>
            <a:ext cx="4187825" cy="3141662"/>
          </a:xfrm>
          <a:prstGeom prst="rect">
            <a:avLst/>
          </a:prstGeom>
          <a:noFill/>
          <a:ln w="12700">
            <a:solidFill>
              <a:prstClr val="black"/>
            </a:solidFill>
          </a:ln>
        </p:spPr>
        <p:txBody>
          <a:bodyPr vert="horz" lIns="93317" tIns="46659" rIns="93317" bIns="46659" rtlCol="0" anchor="ctr"/>
          <a:lstStyle/>
          <a:p>
            <a:endParaRPr lang="en-US"/>
          </a:p>
        </p:txBody>
      </p:sp>
      <p:sp>
        <p:nvSpPr>
          <p:cNvPr id="5" name="Notes Placeholder 4"/>
          <p:cNvSpPr>
            <a:spLocks noGrp="1"/>
          </p:cNvSpPr>
          <p:nvPr>
            <p:ph type="body" sz="quarter" idx="3"/>
          </p:nvPr>
        </p:nvSpPr>
        <p:spPr>
          <a:xfrm>
            <a:off x="702310" y="4480004"/>
            <a:ext cx="5618480" cy="3665459"/>
          </a:xfrm>
          <a:prstGeom prst="rect">
            <a:avLst/>
          </a:prstGeom>
        </p:spPr>
        <p:txBody>
          <a:bodyPr vert="horz" lIns="93317" tIns="46659" rIns="93317" bIns="466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0"/>
          </a:xfrm>
          <a:prstGeom prst="rect">
            <a:avLst/>
          </a:prstGeom>
        </p:spPr>
        <p:txBody>
          <a:bodyPr vert="horz" lIns="93317" tIns="46659" rIns="93317" bIns="46659" rtlCol="0" anchor="b"/>
          <a:lstStyle>
            <a:lvl1pPr algn="l">
              <a:defRPr sz="1300"/>
            </a:lvl1pPr>
          </a:lstStyle>
          <a:p>
            <a:endParaRPr lang="en-US"/>
          </a:p>
        </p:txBody>
      </p:sp>
      <p:sp>
        <p:nvSpPr>
          <p:cNvPr id="7" name="Slide Number Placeholder 6"/>
          <p:cNvSpPr>
            <a:spLocks noGrp="1"/>
          </p:cNvSpPr>
          <p:nvPr>
            <p:ph type="sldNum" sz="quarter" idx="5"/>
          </p:nvPr>
        </p:nvSpPr>
        <p:spPr>
          <a:xfrm>
            <a:off x="3978131" y="8842030"/>
            <a:ext cx="3043343" cy="467070"/>
          </a:xfrm>
          <a:prstGeom prst="rect">
            <a:avLst/>
          </a:prstGeom>
        </p:spPr>
        <p:txBody>
          <a:bodyPr vert="horz" lIns="93317" tIns="46659" rIns="93317" bIns="46659" rtlCol="0" anchor="b"/>
          <a:lstStyle>
            <a:lvl1pPr algn="r">
              <a:defRPr sz="1300"/>
            </a:lvl1pPr>
          </a:lstStyle>
          <a:p>
            <a:fld id="{1D7B8218-5E0B-6549-8BB1-329940F65DB1}" type="slidenum">
              <a:rPr lang="en-US" smtClean="0"/>
              <a:t>‹#›</a:t>
            </a:fld>
            <a:endParaRPr lang="en-US"/>
          </a:p>
        </p:txBody>
      </p:sp>
    </p:spTree>
    <p:extLst>
      <p:ext uri="{BB962C8B-B14F-4D97-AF65-F5344CB8AC3E}">
        <p14:creationId xmlns:p14="http://schemas.microsoft.com/office/powerpoint/2010/main" val="1275377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7B8218-5E0B-6549-8BB1-329940F65DB1}" type="slidenum">
              <a:rPr lang="en-US" smtClean="0"/>
              <a:t>1</a:t>
            </a:fld>
            <a:endParaRPr lang="en-US"/>
          </a:p>
        </p:txBody>
      </p:sp>
    </p:spTree>
    <p:extLst>
      <p:ext uri="{BB962C8B-B14F-4D97-AF65-F5344CB8AC3E}">
        <p14:creationId xmlns:p14="http://schemas.microsoft.com/office/powerpoint/2010/main" val="3665020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66584" rtl="0" eaLnBrk="1" fontAlgn="auto" latinLnBrk="0" hangingPunct="1">
              <a:lnSpc>
                <a:spcPct val="100000"/>
              </a:lnSpc>
              <a:spcBef>
                <a:spcPts val="0"/>
              </a:spcBef>
              <a:spcAft>
                <a:spcPts val="0"/>
              </a:spcAft>
              <a:buClrTx/>
              <a:buSzTx/>
              <a:buFontTx/>
              <a:buNone/>
              <a:tabLst/>
              <a:defRPr/>
            </a:pPr>
            <a:fld id="{1D7B8218-5E0B-6549-8BB1-329940F65DB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66584"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359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CBBF37-5040-499D-9F91-82C7B6020363}"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3871265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BF37-5040-499D-9F91-82C7B6020363}"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408631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BF37-5040-499D-9F91-82C7B6020363}"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323356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C39A1F70-EA95-41E3-80C4-BADBFB25C9B8}"/>
              </a:ext>
            </a:extLst>
          </p:cNvPr>
          <p:cNvPicPr>
            <a:picLocks noChangeAspect="1"/>
          </p:cNvPicPr>
          <p:nvPr userDrawn="1"/>
        </p:nvPicPr>
        <p:blipFill>
          <a:blip r:embed="rId2"/>
          <a:stretch>
            <a:fillRect/>
          </a:stretch>
        </p:blipFill>
        <p:spPr>
          <a:xfrm>
            <a:off x="120151" y="6465361"/>
            <a:ext cx="1835192" cy="360191"/>
          </a:xfrm>
          <a:prstGeom prst="rect">
            <a:avLst/>
          </a:prstGeom>
        </p:spPr>
      </p:pic>
      <p:sp>
        <p:nvSpPr>
          <p:cNvPr id="3" name="Content Placeholder 2"/>
          <p:cNvSpPr>
            <a:spLocks noGrp="1"/>
          </p:cNvSpPr>
          <p:nvPr>
            <p:ph idx="1"/>
          </p:nvPr>
        </p:nvSpPr>
        <p:spPr>
          <a:xfrm>
            <a:off x="264319" y="924118"/>
            <a:ext cx="8684050" cy="4351338"/>
          </a:xfrm>
          <a:prstGeom prst="rect">
            <a:avLst/>
          </a:prstGeom>
        </p:spPr>
        <p:txBody>
          <a:bodyPr>
            <a:normAutofit/>
          </a:bodyPr>
          <a:lstStyle>
            <a:lvl1pPr marL="228600" indent="-228600">
              <a:buClr>
                <a:schemeClr val="bg2">
                  <a:lumMod val="10000"/>
                </a:schemeClr>
              </a:buClr>
              <a:buFont typeface="Wingdings" panose="05000000000000000000" pitchFamily="2" charset="2"/>
              <a:buChar char="q"/>
              <a:defRPr sz="1400"/>
            </a:lvl1pPr>
            <a:lvl2pPr marL="685800" indent="-228600">
              <a:buClr>
                <a:schemeClr val="bg2">
                  <a:lumMod val="10000"/>
                </a:schemeClr>
              </a:buClr>
              <a:buFont typeface="Wingdings" panose="05000000000000000000" pitchFamily="2" charset="2"/>
              <a:buChar char="§"/>
              <a:defRPr sz="1400"/>
            </a:lvl2pPr>
            <a:lvl3pPr marL="1143000" indent="-228600">
              <a:buClr>
                <a:schemeClr val="bg2">
                  <a:lumMod val="10000"/>
                </a:schemeClr>
              </a:buClr>
              <a:buFont typeface="Courier New" panose="02070309020205020404" pitchFamily="49" charset="0"/>
              <a:buChar char="­"/>
              <a:defRPr sz="1400"/>
            </a:lvl3pPr>
            <a:lvl4pPr marL="1600200" indent="-228600">
              <a:buClr>
                <a:schemeClr val="bg2">
                  <a:lumMod val="10000"/>
                </a:schemeClr>
              </a:buClr>
              <a:buFont typeface="Courier New" panose="02070309020205020404" pitchFamily="49" charset="0"/>
              <a:buChar char="­"/>
              <a:defRPr sz="1400"/>
            </a:lvl4pPr>
            <a:lvl5pPr marL="2057400" indent="-228600">
              <a:buClr>
                <a:schemeClr val="bg2">
                  <a:lumMod val="10000"/>
                </a:schemeClr>
              </a:buClr>
              <a:buFont typeface="Courier New" panose="02070309020205020404" pitchFamily="49"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chemeClr val="tx1"/>
                </a:solidFill>
              </a:defRPr>
            </a:lvl1pPr>
          </a:lstStyle>
          <a:p>
            <a:r>
              <a:rPr lang="en-US" dirty="0"/>
              <a:t>Page | </a:t>
            </a:r>
            <a:fld id="{AC1DA973-F595-4FCA-BEDD-BE042255FCBF}" type="slidenum">
              <a:rPr lang="en-US" smtClean="0"/>
              <a:pPr/>
              <a:t>‹#›</a:t>
            </a:fld>
            <a:endParaRPr lang="en-US" dirty="0"/>
          </a:p>
        </p:txBody>
      </p:sp>
      <p:cxnSp>
        <p:nvCxnSpPr>
          <p:cNvPr id="12" name="Straight Connector 11"/>
          <p:cNvCxnSpPr/>
          <p:nvPr userDrawn="1"/>
        </p:nvCxnSpPr>
        <p:spPr>
          <a:xfrm flipV="1">
            <a:off x="264319" y="676278"/>
            <a:ext cx="8622506" cy="13493"/>
          </a:xfrm>
          <a:prstGeom prst="line">
            <a:avLst/>
          </a:prstGeom>
          <a:ln w="28575">
            <a:solidFill>
              <a:srgbClr val="52A1E3"/>
            </a:solidFill>
          </a:ln>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p:nvPr>
        </p:nvSpPr>
        <p:spPr>
          <a:xfrm>
            <a:off x="210979" y="91440"/>
            <a:ext cx="7886700" cy="506891"/>
          </a:xfrm>
          <a:prstGeom prst="rect">
            <a:avLst/>
          </a:prstGeom>
        </p:spPr>
        <p:txBody>
          <a:bodyPr anchor="b"/>
          <a:lstStyle>
            <a:lvl1pPr>
              <a:defRPr sz="2400">
                <a:solidFill>
                  <a:srgbClr val="002060"/>
                </a:solidFill>
              </a:defRPr>
            </a:lvl1pPr>
          </a:lstStyle>
          <a:p>
            <a:r>
              <a:rPr lang="en-US" dirty="0"/>
              <a:t>Click to edit Master title style</a:t>
            </a:r>
          </a:p>
        </p:txBody>
      </p:sp>
      <p:cxnSp>
        <p:nvCxnSpPr>
          <p:cNvPr id="7" name="Straight Connector 6"/>
          <p:cNvCxnSpPr/>
          <p:nvPr userDrawn="1"/>
        </p:nvCxnSpPr>
        <p:spPr>
          <a:xfrm flipV="1">
            <a:off x="325863" y="740985"/>
            <a:ext cx="8622506" cy="13493"/>
          </a:xfrm>
          <a:prstGeom prst="line">
            <a:avLst/>
          </a:prstGeom>
          <a:ln w="28575">
            <a:solidFill>
              <a:srgbClr val="71D598"/>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 xmlns:a16="http://schemas.microsoft.com/office/drawing/2014/main" id="{067EF858-9A98-4C8A-B709-4948DB68F942}"/>
              </a:ext>
            </a:extLst>
          </p:cNvPr>
          <p:cNvGrpSpPr/>
          <p:nvPr userDrawn="1"/>
        </p:nvGrpSpPr>
        <p:grpSpPr>
          <a:xfrm>
            <a:off x="7406960" y="55918"/>
            <a:ext cx="1541409" cy="567893"/>
            <a:chOff x="510874" y="729436"/>
            <a:chExt cx="8105103" cy="2986120"/>
          </a:xfrm>
        </p:grpSpPr>
        <p:pic>
          <p:nvPicPr>
            <p:cNvPr id="11" name="Picture 10">
              <a:extLst>
                <a:ext uri="{FF2B5EF4-FFF2-40B4-BE49-F238E27FC236}">
                  <a16:creationId xmlns="" xmlns:a16="http://schemas.microsoft.com/office/drawing/2014/main" id="{ED928DAA-0523-46EF-A597-41D995F719B7}"/>
                </a:ext>
              </a:extLst>
            </p:cNvPr>
            <p:cNvPicPr>
              <a:picLocks noChangeAspect="1"/>
            </p:cNvPicPr>
            <p:nvPr/>
          </p:nvPicPr>
          <p:blipFill>
            <a:blip r:embed="rId3"/>
            <a:stretch>
              <a:fillRect/>
            </a:stretch>
          </p:blipFill>
          <p:spPr>
            <a:xfrm>
              <a:off x="510874" y="971286"/>
              <a:ext cx="2663780" cy="2663780"/>
            </a:xfrm>
            <a:prstGeom prst="rect">
              <a:avLst/>
            </a:prstGeom>
          </p:spPr>
        </p:pic>
        <p:sp>
          <p:nvSpPr>
            <p:cNvPr id="13" name="Arrow: Right 12">
              <a:extLst>
                <a:ext uri="{FF2B5EF4-FFF2-40B4-BE49-F238E27FC236}">
                  <a16:creationId xmlns="" xmlns:a16="http://schemas.microsoft.com/office/drawing/2014/main" id="{AC896E3F-E187-400B-9832-1C2A14134224}"/>
                </a:ext>
              </a:extLst>
            </p:cNvPr>
            <p:cNvSpPr/>
            <p:nvPr/>
          </p:nvSpPr>
          <p:spPr>
            <a:xfrm>
              <a:off x="3696237" y="1622743"/>
              <a:ext cx="1751526" cy="1223493"/>
            </a:xfrm>
            <a:prstGeom prst="rightArrow">
              <a:avLst/>
            </a:prstGeom>
            <a:solidFill>
              <a:srgbClr val="52A1E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 xmlns:a16="http://schemas.microsoft.com/office/drawing/2014/main" id="{3B88230C-17D3-477A-B19F-1C8D44C7E5EE}"/>
                </a:ext>
              </a:extLst>
            </p:cNvPr>
            <p:cNvPicPr>
              <a:picLocks noChangeAspect="1"/>
            </p:cNvPicPr>
            <p:nvPr/>
          </p:nvPicPr>
          <p:blipFill rotWithShape="1">
            <a:blip r:embed="rId4"/>
            <a:srcRect r="3150" b="7793"/>
            <a:stretch/>
          </p:blipFill>
          <p:spPr>
            <a:xfrm>
              <a:off x="5711791" y="729436"/>
              <a:ext cx="2904186" cy="2986120"/>
            </a:xfrm>
            <a:prstGeom prst="rect">
              <a:avLst/>
            </a:prstGeom>
          </p:spPr>
        </p:pic>
      </p:grpSp>
    </p:spTree>
    <p:extLst>
      <p:ext uri="{BB962C8B-B14F-4D97-AF65-F5344CB8AC3E}">
        <p14:creationId xmlns:p14="http://schemas.microsoft.com/office/powerpoint/2010/main" val="47571585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BF37-5040-499D-9F91-82C7B6020363}"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11177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CBBF37-5040-499D-9F91-82C7B6020363}" type="datetimeFigureOut">
              <a:rPr lang="en-US" smtClean="0"/>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3961615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CBBF37-5040-499D-9F91-82C7B6020363}"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1731495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CBBF37-5040-499D-9F91-82C7B6020363}" type="datetimeFigureOut">
              <a:rPr lang="en-US" smtClean="0"/>
              <a:t>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121991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CBBF37-5040-499D-9F91-82C7B6020363}" type="datetimeFigureOut">
              <a:rPr lang="en-US" smtClean="0"/>
              <a:t>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2930866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BBF37-5040-499D-9F91-82C7B6020363}" type="datetimeFigureOut">
              <a:rPr lang="en-US" smtClean="0"/>
              <a:t>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61117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CBBF37-5040-499D-9F91-82C7B6020363}"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2263445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CBBF37-5040-499D-9F91-82C7B6020363}" type="datetimeFigureOut">
              <a:rPr lang="en-US" smtClean="0"/>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283471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BBF37-5040-499D-9F91-82C7B6020363}" type="datetimeFigureOut">
              <a:rPr lang="en-US" smtClean="0"/>
              <a:t>1/25/2020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77E88-A835-4336-A5D4-14A9A54BBAB7}" type="slidenum">
              <a:rPr lang="en-US" smtClean="0"/>
              <a:t>‹#›</a:t>
            </a:fld>
            <a:endParaRPr lang="en-US"/>
          </a:p>
        </p:txBody>
      </p:sp>
    </p:spTree>
    <p:extLst>
      <p:ext uri="{BB962C8B-B14F-4D97-AF65-F5344CB8AC3E}">
        <p14:creationId xmlns:p14="http://schemas.microsoft.com/office/powerpoint/2010/main" val="1206659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1.png"/><Relationship Id="rId7" Type="http://schemas.openxmlformats.org/officeDocument/2006/relationships/hyperlink" Target="https://materializecss.com/" TargetMode="External"/><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hyperlink" Target="https://reactjs.org/docs/react-api.html" TargetMode="External"/><Relationship Id="rId5" Type="http://schemas.openxmlformats.org/officeDocument/2006/relationships/hyperlink" Target="https://www.thecocktaildb.com/api.php" TargetMode="External"/><Relationship Id="rId4" Type="http://schemas.openxmlformats.org/officeDocument/2006/relationships/hyperlink" Target="https://spoonacular.com/food-api"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MJP1986/projectone"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BC5D59E8-82E0-486F-9565-96E42721006A}"/>
              </a:ext>
            </a:extLst>
          </p:cNvPr>
          <p:cNvGrpSpPr/>
          <p:nvPr/>
        </p:nvGrpSpPr>
        <p:grpSpPr>
          <a:xfrm>
            <a:off x="510874" y="729436"/>
            <a:ext cx="8105103" cy="2986120"/>
            <a:chOff x="510874" y="729436"/>
            <a:chExt cx="8105103" cy="2986120"/>
          </a:xfrm>
        </p:grpSpPr>
        <p:pic>
          <p:nvPicPr>
            <p:cNvPr id="3" name="Picture 2">
              <a:extLst>
                <a:ext uri="{FF2B5EF4-FFF2-40B4-BE49-F238E27FC236}">
                  <a16:creationId xmlns="" xmlns:a16="http://schemas.microsoft.com/office/drawing/2014/main" id="{D521DD18-935E-43B6-BFB0-4452DCA051E6}"/>
                </a:ext>
              </a:extLst>
            </p:cNvPr>
            <p:cNvPicPr>
              <a:picLocks noChangeAspect="1"/>
            </p:cNvPicPr>
            <p:nvPr/>
          </p:nvPicPr>
          <p:blipFill>
            <a:blip r:embed="rId3"/>
            <a:stretch>
              <a:fillRect/>
            </a:stretch>
          </p:blipFill>
          <p:spPr>
            <a:xfrm>
              <a:off x="510874" y="971286"/>
              <a:ext cx="2663780" cy="2663780"/>
            </a:xfrm>
            <a:prstGeom prst="rect">
              <a:avLst/>
            </a:prstGeom>
          </p:spPr>
        </p:pic>
        <p:sp>
          <p:nvSpPr>
            <p:cNvPr id="4" name="Arrow: Right 3">
              <a:extLst>
                <a:ext uri="{FF2B5EF4-FFF2-40B4-BE49-F238E27FC236}">
                  <a16:creationId xmlns="" xmlns:a16="http://schemas.microsoft.com/office/drawing/2014/main" id="{4C7C2DDF-BA0E-4783-BEDF-91C9F1017C46}"/>
                </a:ext>
              </a:extLst>
            </p:cNvPr>
            <p:cNvSpPr/>
            <p:nvPr/>
          </p:nvSpPr>
          <p:spPr>
            <a:xfrm>
              <a:off x="3696237" y="1622743"/>
              <a:ext cx="1751526" cy="1223493"/>
            </a:xfrm>
            <a:prstGeom prst="rightArrow">
              <a:avLst/>
            </a:prstGeom>
            <a:solidFill>
              <a:srgbClr val="52A1E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 xmlns:a16="http://schemas.microsoft.com/office/drawing/2014/main" id="{3505A735-0CEA-4279-B6A1-E02D5C5F58E3}"/>
                </a:ext>
              </a:extLst>
            </p:cNvPr>
            <p:cNvPicPr>
              <a:picLocks noChangeAspect="1"/>
            </p:cNvPicPr>
            <p:nvPr/>
          </p:nvPicPr>
          <p:blipFill rotWithShape="1">
            <a:blip r:embed="rId4"/>
            <a:srcRect r="3150" b="7793"/>
            <a:stretch/>
          </p:blipFill>
          <p:spPr>
            <a:xfrm>
              <a:off x="5711791" y="729436"/>
              <a:ext cx="2904186" cy="2986120"/>
            </a:xfrm>
            <a:prstGeom prst="rect">
              <a:avLst/>
            </a:prstGeom>
          </p:spPr>
        </p:pic>
      </p:grpSp>
      <p:sp>
        <p:nvSpPr>
          <p:cNvPr id="6" name="TextBox 5">
            <a:extLst>
              <a:ext uri="{FF2B5EF4-FFF2-40B4-BE49-F238E27FC236}">
                <a16:creationId xmlns="" xmlns:a16="http://schemas.microsoft.com/office/drawing/2014/main" id="{52D88E98-59F8-4FAC-BADC-9C3D3552BD46}"/>
              </a:ext>
            </a:extLst>
          </p:cNvPr>
          <p:cNvSpPr txBox="1"/>
          <p:nvPr/>
        </p:nvSpPr>
        <p:spPr>
          <a:xfrm>
            <a:off x="485244" y="4056848"/>
            <a:ext cx="8173513" cy="1015663"/>
          </a:xfrm>
          <a:prstGeom prst="rect">
            <a:avLst/>
          </a:prstGeom>
          <a:noFill/>
        </p:spPr>
        <p:txBody>
          <a:bodyPr wrap="square" rtlCol="0">
            <a:spAutoFit/>
          </a:bodyPr>
          <a:lstStyle/>
          <a:p>
            <a:pPr algn="ctr"/>
            <a:r>
              <a:rPr lang="en-US" sz="6000" i="1" dirty="0">
                <a:solidFill>
                  <a:srgbClr val="5ABA10"/>
                </a:solidFill>
                <a:latin typeface="Montserrat SemiBold" panose="00000700000000000000" pitchFamily="2" charset="0"/>
              </a:rPr>
              <a:t>FARM</a:t>
            </a:r>
            <a:r>
              <a:rPr lang="en-US" sz="6000" i="1" dirty="0">
                <a:solidFill>
                  <a:srgbClr val="52A1E3"/>
                </a:solidFill>
                <a:latin typeface="Montserrat SemiBold" panose="00000700000000000000" pitchFamily="2" charset="0"/>
              </a:rPr>
              <a:t>  2  </a:t>
            </a:r>
            <a:r>
              <a:rPr lang="en-US" sz="6000" i="1" dirty="0">
                <a:solidFill>
                  <a:srgbClr val="00CAD8"/>
                </a:solidFill>
                <a:latin typeface="Montserrat SemiBold" panose="00000700000000000000" pitchFamily="2" charset="0"/>
              </a:rPr>
              <a:t>TABLET</a:t>
            </a:r>
          </a:p>
        </p:txBody>
      </p:sp>
      <p:sp>
        <p:nvSpPr>
          <p:cNvPr id="8" name="TextBox 7">
            <a:extLst>
              <a:ext uri="{FF2B5EF4-FFF2-40B4-BE49-F238E27FC236}">
                <a16:creationId xmlns="" xmlns:a16="http://schemas.microsoft.com/office/drawing/2014/main" id="{18F6191F-7B37-46A9-A3EB-BAD3412084A6}"/>
              </a:ext>
            </a:extLst>
          </p:cNvPr>
          <p:cNvSpPr txBox="1"/>
          <p:nvPr/>
        </p:nvSpPr>
        <p:spPr>
          <a:xfrm>
            <a:off x="485244" y="5235257"/>
            <a:ext cx="8173513" cy="400110"/>
          </a:xfrm>
          <a:prstGeom prst="rect">
            <a:avLst/>
          </a:prstGeom>
          <a:noFill/>
        </p:spPr>
        <p:txBody>
          <a:bodyPr wrap="square" rtlCol="0">
            <a:spAutoFit/>
          </a:bodyPr>
          <a:lstStyle/>
          <a:p>
            <a:pPr algn="ctr"/>
            <a:r>
              <a:rPr lang="en-US" sz="2000" i="1" dirty="0">
                <a:solidFill>
                  <a:srgbClr val="5ABA10"/>
                </a:solidFill>
                <a:latin typeface="Montserrat SemiBold" panose="00000700000000000000" pitchFamily="2" charset="0"/>
              </a:rPr>
              <a:t>The </a:t>
            </a:r>
            <a:r>
              <a:rPr lang="en-US" sz="2000" i="1" dirty="0">
                <a:solidFill>
                  <a:srgbClr val="590054"/>
                </a:solidFill>
                <a:latin typeface="Montserrat SemiBold" panose="00000700000000000000" pitchFamily="2" charset="0"/>
              </a:rPr>
              <a:t>best</a:t>
            </a:r>
            <a:r>
              <a:rPr lang="en-US" sz="2000" i="1" dirty="0">
                <a:solidFill>
                  <a:srgbClr val="5ABA10"/>
                </a:solidFill>
                <a:latin typeface="Montserrat SemiBold" panose="00000700000000000000" pitchFamily="2" charset="0"/>
              </a:rPr>
              <a:t> recipes in the palm of your hand</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1281" y="2036062"/>
            <a:ext cx="1292942" cy="1292942"/>
          </a:xfrm>
          <a:prstGeom prst="rect">
            <a:avLst/>
          </a:prstGeom>
        </p:spPr>
      </p:pic>
    </p:spTree>
    <p:extLst>
      <p:ext uri="{BB962C8B-B14F-4D97-AF65-F5344CB8AC3E}">
        <p14:creationId xmlns:p14="http://schemas.microsoft.com/office/powerpoint/2010/main" val="2088279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254B1D5F-7BDE-4F8F-BFF4-DDB78F980415}"/>
              </a:ext>
            </a:extLst>
          </p:cNvPr>
          <p:cNvSpPr>
            <a:spLocks noGrp="1"/>
          </p:cNvSpPr>
          <p:nvPr>
            <p:ph type="sldNum" sz="quarter" idx="12"/>
          </p:nvPr>
        </p:nvSpPr>
        <p:spPr/>
        <p:txBody>
          <a:bodyPr/>
          <a:lstStyle/>
          <a:p>
            <a:r>
              <a:rPr lang="en-US" dirty="0"/>
              <a:t>Page | </a:t>
            </a:r>
            <a:fld id="{AC1DA973-F595-4FCA-BEDD-BE042255FCBF}" type="slidenum">
              <a:rPr lang="en-US" smtClean="0"/>
              <a:pPr/>
              <a:t>2</a:t>
            </a:fld>
            <a:endParaRPr lang="en-US" dirty="0"/>
          </a:p>
        </p:txBody>
      </p:sp>
      <p:sp>
        <p:nvSpPr>
          <p:cNvPr id="7" name="Title 1">
            <a:extLst>
              <a:ext uri="{FF2B5EF4-FFF2-40B4-BE49-F238E27FC236}">
                <a16:creationId xmlns="" xmlns:a16="http://schemas.microsoft.com/office/drawing/2014/main" id="{D0EA73B7-0DF9-49B1-8D82-A3BADA66A3B8}"/>
              </a:ext>
            </a:extLst>
          </p:cNvPr>
          <p:cNvSpPr txBox="1">
            <a:spLocks/>
          </p:cNvSpPr>
          <p:nvPr/>
        </p:nvSpPr>
        <p:spPr>
          <a:xfrm>
            <a:off x="202775" y="208626"/>
            <a:ext cx="7886700" cy="5309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kern="1200">
                <a:solidFill>
                  <a:srgbClr val="002060"/>
                </a:solidFill>
                <a:latin typeface="+mj-lt"/>
                <a:ea typeface="+mj-ea"/>
                <a:cs typeface="+mj-cs"/>
              </a:defRPr>
            </a:lvl1pPr>
          </a:lstStyle>
          <a:p>
            <a:r>
              <a:rPr lang="en-US" b="1" dirty="0">
                <a:solidFill>
                  <a:schemeClr val="tx1"/>
                </a:solidFill>
                <a:latin typeface="Montserrat-semibold"/>
              </a:rPr>
              <a:t>The Pitch</a:t>
            </a:r>
          </a:p>
        </p:txBody>
      </p:sp>
      <p:pic>
        <p:nvPicPr>
          <p:cNvPr id="8" name="Picture 7">
            <a:extLst>
              <a:ext uri="{FF2B5EF4-FFF2-40B4-BE49-F238E27FC236}">
                <a16:creationId xmlns="" xmlns:a16="http://schemas.microsoft.com/office/drawing/2014/main" id="{B2A790F4-2257-44A0-9A49-9661CDEF683C}"/>
              </a:ext>
            </a:extLst>
          </p:cNvPr>
          <p:cNvPicPr>
            <a:picLocks noChangeAspect="1"/>
          </p:cNvPicPr>
          <p:nvPr/>
        </p:nvPicPr>
        <p:blipFill>
          <a:blip r:embed="rId2"/>
          <a:stretch>
            <a:fillRect/>
          </a:stretch>
        </p:blipFill>
        <p:spPr>
          <a:xfrm>
            <a:off x="850152" y="872983"/>
            <a:ext cx="7721788" cy="4412450"/>
          </a:xfrm>
          <a:prstGeom prst="rect">
            <a:avLst/>
          </a:prstGeom>
        </p:spPr>
      </p:pic>
      <p:sp>
        <p:nvSpPr>
          <p:cNvPr id="2" name="TextBox 1"/>
          <p:cNvSpPr txBox="1"/>
          <p:nvPr/>
        </p:nvSpPr>
        <p:spPr>
          <a:xfrm>
            <a:off x="703005" y="5418830"/>
            <a:ext cx="8016081" cy="1077218"/>
          </a:xfrm>
          <a:prstGeom prst="rect">
            <a:avLst/>
          </a:prstGeom>
          <a:noFill/>
        </p:spPr>
        <p:txBody>
          <a:bodyPr wrap="square" rtlCol="0">
            <a:spAutoFit/>
          </a:bodyPr>
          <a:lstStyle/>
          <a:p>
            <a:r>
              <a:rPr lang="en-US" sz="1600" dirty="0" smtClean="0"/>
              <a:t>Today’s foodie is as concerned with where their food comes from as how it tastes. They want a product that is pleasing to the tongue, to the eye, and to the conscience. And, it never hearts to finish things off with something strong to wash it down. That’s why </a:t>
            </a:r>
            <a:r>
              <a:rPr lang="en-US" sz="1600" i="1" dirty="0">
                <a:solidFill>
                  <a:srgbClr val="5ABA10"/>
                </a:solidFill>
                <a:latin typeface="Montserrat SemiBold" panose="00000700000000000000" pitchFamily="2" charset="0"/>
              </a:rPr>
              <a:t>FARM</a:t>
            </a:r>
            <a:r>
              <a:rPr lang="en-US" sz="1600" i="1" dirty="0">
                <a:solidFill>
                  <a:srgbClr val="52A1E3"/>
                </a:solidFill>
                <a:latin typeface="Montserrat SemiBold" panose="00000700000000000000" pitchFamily="2" charset="0"/>
              </a:rPr>
              <a:t>  2  </a:t>
            </a:r>
            <a:r>
              <a:rPr lang="en-US" sz="1600" i="1" dirty="0">
                <a:solidFill>
                  <a:srgbClr val="00CAD8"/>
                </a:solidFill>
                <a:latin typeface="Montserrat SemiBold" panose="00000700000000000000" pitchFamily="2" charset="0"/>
              </a:rPr>
              <a:t>TABLET </a:t>
            </a:r>
            <a:r>
              <a:rPr lang="en-US" sz="1600" dirty="0" smtClean="0"/>
              <a:t>brings all of these options together in a convenient application. </a:t>
            </a:r>
            <a:endParaRPr lang="en-US" sz="1600" dirty="0"/>
          </a:p>
        </p:txBody>
      </p:sp>
    </p:spTree>
    <p:extLst>
      <p:ext uri="{BB962C8B-B14F-4D97-AF65-F5344CB8AC3E}">
        <p14:creationId xmlns:p14="http://schemas.microsoft.com/office/powerpoint/2010/main" val="313636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75" y="208626"/>
            <a:ext cx="7886700" cy="530960"/>
          </a:xfrm>
          <a:prstGeom prst="rect">
            <a:avLst/>
          </a:prstGeom>
        </p:spPr>
        <p:txBody>
          <a:bodyPr/>
          <a:lstStyle/>
          <a:p>
            <a:r>
              <a:rPr lang="en-US" b="1" dirty="0">
                <a:solidFill>
                  <a:schemeClr val="tx1"/>
                </a:solidFill>
                <a:latin typeface="Montserrat-semibold"/>
              </a:rPr>
              <a:t>Concept Overview</a:t>
            </a:r>
          </a:p>
        </p:txBody>
      </p:sp>
      <p:sp>
        <p:nvSpPr>
          <p:cNvPr id="4"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rgbClr val="A8002C"/>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rPr>
              <a:t>Page | </a:t>
            </a:r>
            <a:fld id="{AC1DA973-F595-4FCA-BEDD-BE042255FCBF}" type="slidenum">
              <a:rPr kumimoji="0" lang="en-US" sz="1200" b="0" i="0" u="none" strike="noStrike" kern="1200" cap="none" spc="0" normalizeH="0" baseline="0" noProof="0" smtClean="0">
                <a:ln>
                  <a:noFill/>
                </a:ln>
                <a:solidFill>
                  <a:srgbClr val="0023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endParaRPr>
          </a:p>
        </p:txBody>
      </p:sp>
      <p:sp>
        <p:nvSpPr>
          <p:cNvPr id="7" name="TextBox 6">
            <a:extLst>
              <a:ext uri="{FF2B5EF4-FFF2-40B4-BE49-F238E27FC236}">
                <a16:creationId xmlns="" xmlns:a16="http://schemas.microsoft.com/office/drawing/2014/main" id="{3C619B2D-2901-4650-A263-BC1954ABF656}"/>
              </a:ext>
            </a:extLst>
          </p:cNvPr>
          <p:cNvSpPr txBox="1"/>
          <p:nvPr/>
        </p:nvSpPr>
        <p:spPr>
          <a:xfrm>
            <a:off x="257175" y="1283407"/>
            <a:ext cx="4114800" cy="3924151"/>
          </a:xfrm>
          <a:prstGeom prst="rect">
            <a:avLst/>
          </a:prstGeom>
          <a:noFill/>
        </p:spPr>
        <p:txBody>
          <a:bodyPr wrap="square" lIns="0" tIns="0" rIns="0" rtlCol="0">
            <a:spAutoFit/>
          </a:bodyPr>
          <a:lstStyle/>
          <a:p>
            <a:pPr marL="171450" indent="-171450">
              <a:buFont typeface="Arial" panose="020B0604020202020204" pitchFamily="34" charset="0"/>
              <a:buChar char="•"/>
            </a:pPr>
            <a:r>
              <a:rPr lang="en-US" sz="1200" dirty="0">
                <a:latin typeface="Montserrat" panose="00000500000000000000" pitchFamily="2" charset="0"/>
              </a:rPr>
              <a:t>Our application </a:t>
            </a:r>
            <a:r>
              <a:rPr lang="en-US" sz="1200" i="1" dirty="0">
                <a:solidFill>
                  <a:srgbClr val="5ABA10"/>
                </a:solidFill>
                <a:latin typeface="Montserrat SemiBold" panose="00000700000000000000" pitchFamily="2" charset="0"/>
              </a:rPr>
              <a:t>FARM</a:t>
            </a:r>
            <a:r>
              <a:rPr lang="en-US" sz="1200" i="1" dirty="0">
                <a:solidFill>
                  <a:srgbClr val="52A1E3"/>
                </a:solidFill>
                <a:latin typeface="Montserrat SemiBold" panose="00000700000000000000" pitchFamily="2" charset="0"/>
              </a:rPr>
              <a:t>  2  </a:t>
            </a:r>
            <a:r>
              <a:rPr lang="en-US" sz="1200" i="1" dirty="0">
                <a:solidFill>
                  <a:srgbClr val="00CAD8"/>
                </a:solidFill>
                <a:latin typeface="Montserrat SemiBold" panose="00000700000000000000" pitchFamily="2" charset="0"/>
              </a:rPr>
              <a:t>TABLET</a:t>
            </a:r>
            <a:r>
              <a:rPr lang="en-US" sz="1200" dirty="0">
                <a:latin typeface="Montserrat" panose="00000500000000000000" pitchFamily="2" charset="0"/>
              </a:rPr>
              <a:t> is the search engine of choice for millennials who are sick and tired of the same-old meals, but too lazy to spend more than a minute figuring out the next recipe to try out. </a:t>
            </a:r>
            <a:endParaRPr lang="en-US" sz="1200" i="1" dirty="0">
              <a:solidFill>
                <a:srgbClr val="00CAD8"/>
              </a:solidFill>
              <a:latin typeface="Montserrat SemiBold" panose="00000700000000000000" pitchFamily="2" charset="0"/>
            </a:endParaRPr>
          </a:p>
          <a:p>
            <a:pPr marL="171450" indent="-171450" algn="just">
              <a:buFont typeface="Arial" panose="020B0604020202020204" pitchFamily="34" charset="0"/>
              <a:buChar char="•"/>
            </a:pPr>
            <a:endParaRPr lang="en-US" sz="1200" dirty="0">
              <a:latin typeface="Montserrat" panose="00000500000000000000" pitchFamily="2" charset="0"/>
            </a:endParaRPr>
          </a:p>
          <a:p>
            <a:pPr marL="171450" indent="-171450" algn="just">
              <a:buFont typeface="Arial" panose="020B0604020202020204" pitchFamily="34" charset="0"/>
              <a:buChar char="•"/>
            </a:pPr>
            <a:r>
              <a:rPr lang="en-US" sz="1200" dirty="0">
                <a:latin typeface="Montserrat" panose="00000500000000000000" pitchFamily="2" charset="0"/>
              </a:rPr>
              <a:t>Powered by the </a:t>
            </a:r>
            <a:r>
              <a:rPr lang="en-US" sz="1200" dirty="0" err="1">
                <a:solidFill>
                  <a:srgbClr val="590054"/>
                </a:solidFill>
                <a:latin typeface="Montserrat" panose="00000500000000000000" pitchFamily="2" charset="0"/>
              </a:rPr>
              <a:t>Spoonacular</a:t>
            </a:r>
            <a:r>
              <a:rPr lang="en-US" sz="1200" dirty="0">
                <a:solidFill>
                  <a:srgbClr val="590054"/>
                </a:solidFill>
                <a:latin typeface="Montserrat" panose="00000500000000000000" pitchFamily="2" charset="0"/>
              </a:rPr>
              <a:t> </a:t>
            </a:r>
            <a:r>
              <a:rPr lang="en-US" sz="1200" dirty="0" smtClean="0">
                <a:latin typeface="Montserrat" panose="00000500000000000000" pitchFamily="2" charset="0"/>
              </a:rPr>
              <a:t>API, </a:t>
            </a:r>
            <a:r>
              <a:rPr lang="en-US" sz="1200" dirty="0">
                <a:latin typeface="Montserrat" panose="00000500000000000000" pitchFamily="2" charset="0"/>
              </a:rPr>
              <a:t>the </a:t>
            </a:r>
            <a:r>
              <a:rPr lang="en-US" sz="1200" i="1" dirty="0">
                <a:solidFill>
                  <a:srgbClr val="5ABA10"/>
                </a:solidFill>
                <a:latin typeface="Montserrat SemiBold" panose="00000700000000000000" pitchFamily="2" charset="0"/>
              </a:rPr>
              <a:t>FARM</a:t>
            </a:r>
            <a:r>
              <a:rPr lang="en-US" sz="1200" i="1" dirty="0">
                <a:solidFill>
                  <a:srgbClr val="52A1E3"/>
                </a:solidFill>
                <a:latin typeface="Montserrat SemiBold" panose="00000700000000000000" pitchFamily="2" charset="0"/>
              </a:rPr>
              <a:t>  2  </a:t>
            </a:r>
            <a:r>
              <a:rPr lang="en-US" sz="1200" i="1" dirty="0">
                <a:solidFill>
                  <a:srgbClr val="00CAD8"/>
                </a:solidFill>
                <a:latin typeface="Montserrat SemiBold" panose="00000700000000000000" pitchFamily="2" charset="0"/>
              </a:rPr>
              <a:t>TABLET </a:t>
            </a:r>
            <a:r>
              <a:rPr lang="en-US" sz="1200" dirty="0">
                <a:latin typeface="Montserrat" panose="00000500000000000000" pitchFamily="2" charset="0"/>
              </a:rPr>
              <a:t>team has built a leading-edge search engine that helps users to find the perfect recipe through everyday clutter</a:t>
            </a:r>
            <a:r>
              <a:rPr lang="en-US" sz="1200" dirty="0" smtClean="0">
                <a:latin typeface="Montserrat" panose="00000500000000000000" pitchFamily="2" charset="0"/>
              </a:rPr>
              <a:t>.</a:t>
            </a:r>
          </a:p>
          <a:p>
            <a:pPr marL="171450" indent="-171450" algn="just">
              <a:buFont typeface="Arial" panose="020B0604020202020204" pitchFamily="34" charset="0"/>
              <a:buChar char="•"/>
            </a:pPr>
            <a:endParaRPr lang="en-US" sz="1200" dirty="0">
              <a:latin typeface="Montserrat" panose="00000500000000000000" pitchFamily="2" charset="0"/>
            </a:endParaRPr>
          </a:p>
          <a:p>
            <a:pPr marL="171450" indent="-171450" algn="just">
              <a:buFont typeface="Arial" panose="020B0604020202020204" pitchFamily="34" charset="0"/>
              <a:buChar char="•"/>
            </a:pPr>
            <a:r>
              <a:rPr lang="en-US" sz="1200" dirty="0" smtClean="0">
                <a:latin typeface="Montserrat" panose="00000500000000000000" pitchFamily="2" charset="0"/>
              </a:rPr>
              <a:t>Because no meal is complete without a stiff drink, </a:t>
            </a:r>
            <a:r>
              <a:rPr lang="en-US" sz="1200" i="1" dirty="0">
                <a:solidFill>
                  <a:srgbClr val="5ABA10"/>
                </a:solidFill>
                <a:latin typeface="Montserrat SemiBold" panose="00000700000000000000" pitchFamily="2" charset="0"/>
              </a:rPr>
              <a:t>FARM</a:t>
            </a:r>
            <a:r>
              <a:rPr lang="en-US" sz="1200" i="1" dirty="0">
                <a:solidFill>
                  <a:srgbClr val="52A1E3"/>
                </a:solidFill>
                <a:latin typeface="Montserrat SemiBold" panose="00000700000000000000" pitchFamily="2" charset="0"/>
              </a:rPr>
              <a:t>  2  </a:t>
            </a:r>
            <a:r>
              <a:rPr lang="en-US" sz="1200" i="1" dirty="0" smtClean="0">
                <a:solidFill>
                  <a:srgbClr val="00CAD8"/>
                </a:solidFill>
                <a:latin typeface="Montserrat SemiBold" panose="00000700000000000000" pitchFamily="2" charset="0"/>
              </a:rPr>
              <a:t>TABLET also </a:t>
            </a:r>
            <a:r>
              <a:rPr lang="en-US" sz="1200" dirty="0">
                <a:latin typeface="Montserrat" panose="00000500000000000000" pitchFamily="2" charset="0"/>
              </a:rPr>
              <a:t>takes advantage of </a:t>
            </a:r>
            <a:r>
              <a:rPr lang="en-US" sz="1200" dirty="0" smtClean="0">
                <a:latin typeface="Montserrat" panose="00000500000000000000" pitchFamily="2" charset="0"/>
              </a:rPr>
              <a:t>the Cocktail </a:t>
            </a:r>
            <a:r>
              <a:rPr lang="en-US" sz="1200" dirty="0" smtClean="0">
                <a:solidFill>
                  <a:srgbClr val="590054"/>
                </a:solidFill>
                <a:latin typeface="Montserrat" panose="00000500000000000000" pitchFamily="2" charset="0"/>
              </a:rPr>
              <a:t>DB’s drink API </a:t>
            </a:r>
            <a:r>
              <a:rPr lang="en-US" sz="1200" dirty="0" smtClean="0">
                <a:latin typeface="Montserrat" panose="00000500000000000000" pitchFamily="2" charset="0"/>
              </a:rPr>
              <a:t>to produce the perfect pairing of alcoholic drink to your food selection.</a:t>
            </a:r>
          </a:p>
          <a:p>
            <a:pPr algn="just"/>
            <a:endParaRPr lang="en-US" sz="1200" dirty="0">
              <a:latin typeface="Montserrat" panose="00000500000000000000" pitchFamily="2" charset="0"/>
            </a:endParaRPr>
          </a:p>
          <a:p>
            <a:pPr marL="171450" indent="-171450" algn="just">
              <a:buFont typeface="Arial" panose="020B0604020202020204" pitchFamily="34" charset="0"/>
              <a:buChar char="•"/>
            </a:pPr>
            <a:r>
              <a:rPr lang="en-US" sz="1200" i="1" dirty="0">
                <a:solidFill>
                  <a:srgbClr val="5ABA10"/>
                </a:solidFill>
                <a:latin typeface="Montserrat SemiBold" panose="00000700000000000000" pitchFamily="2" charset="0"/>
              </a:rPr>
              <a:t>FARM</a:t>
            </a:r>
            <a:r>
              <a:rPr lang="en-US" sz="1200" i="1" dirty="0">
                <a:solidFill>
                  <a:srgbClr val="52A1E3"/>
                </a:solidFill>
                <a:latin typeface="Montserrat SemiBold" panose="00000700000000000000" pitchFamily="2" charset="0"/>
              </a:rPr>
              <a:t>  2  </a:t>
            </a:r>
            <a:r>
              <a:rPr lang="en-US" sz="1200" i="1" dirty="0">
                <a:solidFill>
                  <a:srgbClr val="00CAD8"/>
                </a:solidFill>
                <a:latin typeface="Montserrat SemiBold" panose="00000700000000000000" pitchFamily="2" charset="0"/>
              </a:rPr>
              <a:t>TABLET</a:t>
            </a:r>
            <a:r>
              <a:rPr lang="en-US" sz="1200" dirty="0">
                <a:latin typeface="Montserrat" panose="00000500000000000000" pitchFamily="2" charset="0"/>
              </a:rPr>
              <a:t> was built by foodies for foodies in order to save the world from the atrocities of bland, frozen meals.</a:t>
            </a:r>
          </a:p>
        </p:txBody>
      </p:sp>
      <p:pic>
        <p:nvPicPr>
          <p:cNvPr id="5" name="Picture 4">
            <a:extLst>
              <a:ext uri="{FF2B5EF4-FFF2-40B4-BE49-F238E27FC236}">
                <a16:creationId xmlns="" xmlns:a16="http://schemas.microsoft.com/office/drawing/2014/main" id="{28380FE6-4801-4059-8A2D-82CE6B4F21E0}"/>
              </a:ext>
            </a:extLst>
          </p:cNvPr>
          <p:cNvPicPr>
            <a:picLocks noChangeAspect="1"/>
          </p:cNvPicPr>
          <p:nvPr/>
        </p:nvPicPr>
        <p:blipFill>
          <a:blip r:embed="rId2"/>
          <a:stretch>
            <a:fillRect/>
          </a:stretch>
        </p:blipFill>
        <p:spPr>
          <a:xfrm>
            <a:off x="4772027" y="1103107"/>
            <a:ext cx="3927051" cy="4908814"/>
          </a:xfrm>
          <a:prstGeom prst="rect">
            <a:avLst/>
          </a:prstGeom>
        </p:spPr>
      </p:pic>
      <p:sp>
        <p:nvSpPr>
          <p:cNvPr id="8" name="TextBox 7">
            <a:extLst>
              <a:ext uri="{FF2B5EF4-FFF2-40B4-BE49-F238E27FC236}">
                <a16:creationId xmlns="" xmlns:a16="http://schemas.microsoft.com/office/drawing/2014/main" id="{E65FF922-8677-4EAB-8C1D-74E1D13FBEAE}"/>
              </a:ext>
            </a:extLst>
          </p:cNvPr>
          <p:cNvSpPr txBox="1"/>
          <p:nvPr/>
        </p:nvSpPr>
        <p:spPr>
          <a:xfrm>
            <a:off x="257176" y="5301096"/>
            <a:ext cx="4314825" cy="1169551"/>
          </a:xfrm>
          <a:prstGeom prst="rect">
            <a:avLst/>
          </a:prstGeom>
          <a:noFill/>
        </p:spPr>
        <p:txBody>
          <a:bodyPr wrap="square" rtlCol="0">
            <a:spAutoFit/>
          </a:bodyPr>
          <a:lstStyle/>
          <a:p>
            <a:pPr algn="ctr"/>
            <a:r>
              <a:rPr lang="en-US" sz="1400" b="1" i="1" dirty="0">
                <a:latin typeface="Montserrat" panose="00000500000000000000" pitchFamily="2" charset="0"/>
              </a:rPr>
              <a:t>“As a busy foodie, I want to quickly and effortlessly choose a meal recipe based on my preferences, so that I can save time searching for recipes that work for me.”</a:t>
            </a:r>
          </a:p>
        </p:txBody>
      </p:sp>
    </p:spTree>
    <p:extLst>
      <p:ext uri="{BB962C8B-B14F-4D97-AF65-F5344CB8AC3E}">
        <p14:creationId xmlns:p14="http://schemas.microsoft.com/office/powerpoint/2010/main" val="1771314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75" y="208626"/>
            <a:ext cx="7886700" cy="530960"/>
          </a:xfrm>
          <a:prstGeom prst="rect">
            <a:avLst/>
          </a:prstGeom>
        </p:spPr>
        <p:txBody>
          <a:bodyPr/>
          <a:lstStyle/>
          <a:p>
            <a:r>
              <a:rPr lang="en-US" b="1" dirty="0">
                <a:solidFill>
                  <a:schemeClr val="tx1"/>
                </a:solidFill>
                <a:latin typeface="Montserrat-semibold"/>
              </a:rPr>
              <a:t>Product Demo</a:t>
            </a:r>
          </a:p>
        </p:txBody>
      </p:sp>
      <p:sp>
        <p:nvSpPr>
          <p:cNvPr id="4"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rgbClr val="A8002C"/>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rPr>
              <a:t>Page | </a:t>
            </a:r>
            <a:fld id="{AC1DA973-F595-4FCA-BEDD-BE042255FCBF}" type="slidenum">
              <a:rPr kumimoji="0" lang="en-US" sz="1200" b="0" i="0" u="none" strike="noStrike" kern="1200" cap="none" spc="0" normalizeH="0" baseline="0" noProof="0" smtClean="0">
                <a:ln>
                  <a:noFill/>
                </a:ln>
                <a:solidFill>
                  <a:srgbClr val="0023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endParaRPr>
          </a:p>
        </p:txBody>
      </p:sp>
      <p:pic>
        <p:nvPicPr>
          <p:cNvPr id="3" name="Picture 2">
            <a:extLst>
              <a:ext uri="{FF2B5EF4-FFF2-40B4-BE49-F238E27FC236}">
                <a16:creationId xmlns="" xmlns:a16="http://schemas.microsoft.com/office/drawing/2014/main" id="{E16DCA98-9CF4-4E05-A292-1F80A2F0D9DE}"/>
              </a:ext>
            </a:extLst>
          </p:cNvPr>
          <p:cNvPicPr>
            <a:picLocks noChangeAspect="1"/>
          </p:cNvPicPr>
          <p:nvPr/>
        </p:nvPicPr>
        <p:blipFill>
          <a:blip r:embed="rId2"/>
          <a:stretch>
            <a:fillRect/>
          </a:stretch>
        </p:blipFill>
        <p:spPr>
          <a:xfrm>
            <a:off x="331119" y="946206"/>
            <a:ext cx="4098833" cy="5119744"/>
          </a:xfrm>
          <a:prstGeom prst="rect">
            <a:avLst/>
          </a:prstGeom>
        </p:spPr>
      </p:pic>
      <p:pic>
        <p:nvPicPr>
          <p:cNvPr id="6" name="Picture 5">
            <a:extLst>
              <a:ext uri="{FF2B5EF4-FFF2-40B4-BE49-F238E27FC236}">
                <a16:creationId xmlns="" xmlns:a16="http://schemas.microsoft.com/office/drawing/2014/main" id="{D4CDAB3D-2E05-44D0-A852-5D7BF46FFB32}"/>
              </a:ext>
            </a:extLst>
          </p:cNvPr>
          <p:cNvPicPr>
            <a:picLocks noChangeAspect="1"/>
          </p:cNvPicPr>
          <p:nvPr/>
        </p:nvPicPr>
        <p:blipFill>
          <a:blip r:embed="rId3"/>
          <a:stretch>
            <a:fillRect/>
          </a:stretch>
        </p:blipFill>
        <p:spPr>
          <a:xfrm>
            <a:off x="4625763" y="946205"/>
            <a:ext cx="4148029" cy="5119744"/>
          </a:xfrm>
          <a:prstGeom prst="rect">
            <a:avLst/>
          </a:prstGeom>
        </p:spPr>
      </p:pic>
    </p:spTree>
    <p:extLst>
      <p:ext uri="{BB962C8B-B14F-4D97-AF65-F5344CB8AC3E}">
        <p14:creationId xmlns:p14="http://schemas.microsoft.com/office/powerpoint/2010/main" val="9851924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75" y="208626"/>
            <a:ext cx="7886700" cy="530960"/>
          </a:xfrm>
          <a:prstGeom prst="rect">
            <a:avLst/>
          </a:prstGeom>
        </p:spPr>
        <p:txBody>
          <a:bodyPr/>
          <a:lstStyle/>
          <a:p>
            <a:r>
              <a:rPr lang="en-US" b="1" dirty="0">
                <a:solidFill>
                  <a:schemeClr val="tx1"/>
                </a:solidFill>
                <a:latin typeface="Montserrat-semibold"/>
              </a:rPr>
              <a:t>What’s Next?</a:t>
            </a:r>
          </a:p>
        </p:txBody>
      </p:sp>
      <p:sp>
        <p:nvSpPr>
          <p:cNvPr id="4"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rgbClr val="A8002C"/>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rPr>
              <a:t>Page | </a:t>
            </a:r>
            <a:fld id="{AC1DA973-F595-4FCA-BEDD-BE042255FCBF}" type="slidenum">
              <a:rPr kumimoji="0" lang="en-US" sz="1200" b="0" i="0" u="none" strike="noStrike" kern="1200" cap="none" spc="0" normalizeH="0" baseline="0" noProof="0" smtClean="0">
                <a:ln>
                  <a:noFill/>
                </a:ln>
                <a:solidFill>
                  <a:srgbClr val="0023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endParaRPr>
          </a:p>
        </p:txBody>
      </p:sp>
      <p:sp>
        <p:nvSpPr>
          <p:cNvPr id="34" name="TextBox 33">
            <a:extLst>
              <a:ext uri="{FF2B5EF4-FFF2-40B4-BE49-F238E27FC236}">
                <a16:creationId xmlns="" xmlns:a16="http://schemas.microsoft.com/office/drawing/2014/main" id="{276EDA23-4A2B-4C6C-A6A6-E8200F1CBC28}"/>
              </a:ext>
            </a:extLst>
          </p:cNvPr>
          <p:cNvSpPr txBox="1"/>
          <p:nvPr/>
        </p:nvSpPr>
        <p:spPr>
          <a:xfrm>
            <a:off x="202775" y="756221"/>
            <a:ext cx="8684048" cy="954107"/>
          </a:xfrm>
          <a:prstGeom prst="rect">
            <a:avLst/>
          </a:prstGeom>
          <a:noFill/>
        </p:spPr>
        <p:txBody>
          <a:bodyPr wrap="square" rtlCol="0">
            <a:spAutoFit/>
          </a:bodyPr>
          <a:lstStyle/>
          <a:p>
            <a:pPr lvl="0" algn="just">
              <a:defRPr/>
            </a:pPr>
            <a:r>
              <a:rPr lang="en-US" sz="1400" dirty="0">
                <a:solidFill>
                  <a:prstClr val="black"/>
                </a:solidFill>
                <a:latin typeface="Montserrat" panose="00000500000000000000" pitchFamily="2" charset="0"/>
              </a:rPr>
              <a:t>The next steps for development are to widen the menu of options available through </a:t>
            </a:r>
            <a:r>
              <a:rPr lang="en-US" sz="1400" i="1" dirty="0">
                <a:solidFill>
                  <a:srgbClr val="5ABA10"/>
                </a:solidFill>
                <a:latin typeface="Montserrat SemiBold" panose="00000700000000000000" pitchFamily="2" charset="0"/>
              </a:rPr>
              <a:t>FARM</a:t>
            </a:r>
            <a:r>
              <a:rPr lang="en-US" sz="1400" i="1" dirty="0">
                <a:solidFill>
                  <a:srgbClr val="52A1E3"/>
                </a:solidFill>
                <a:latin typeface="Montserrat SemiBold" panose="00000700000000000000" pitchFamily="2" charset="0"/>
              </a:rPr>
              <a:t>  2  </a:t>
            </a:r>
            <a:r>
              <a:rPr lang="en-US" sz="1400" i="1" dirty="0">
                <a:solidFill>
                  <a:srgbClr val="00CAD8"/>
                </a:solidFill>
                <a:latin typeface="Montserrat SemiBold" panose="00000700000000000000" pitchFamily="2" charset="0"/>
              </a:rPr>
              <a:t>TABLET</a:t>
            </a:r>
            <a:r>
              <a:rPr lang="en-US" sz="1400" dirty="0">
                <a:latin typeface="Montserrat" panose="00000500000000000000" pitchFamily="2" charset="0"/>
              </a:rPr>
              <a:t>  and allow for recipes to be hosted directly on our website. The team has considered increasing the number of inputs for the survey as well to even better match recipes to our famished foodies.</a:t>
            </a:r>
            <a:endParaRPr kumimoji="0" lang="en-US" sz="1400" b="0" i="0" u="none" strike="noStrike" kern="1200" cap="none" spc="0" normalizeH="0" baseline="0" noProof="0" dirty="0">
              <a:ln>
                <a:noFill/>
              </a:ln>
              <a:solidFill>
                <a:prstClr val="black"/>
              </a:solidFill>
              <a:effectLst/>
              <a:uLnTx/>
              <a:uFillTx/>
              <a:latin typeface="Montserrat" panose="00000500000000000000" pitchFamily="2" charset="0"/>
            </a:endParaRPr>
          </a:p>
        </p:txBody>
      </p:sp>
      <p:pic>
        <p:nvPicPr>
          <p:cNvPr id="7" name="Picture 6">
            <a:extLst>
              <a:ext uri="{FF2B5EF4-FFF2-40B4-BE49-F238E27FC236}">
                <a16:creationId xmlns="" xmlns:a16="http://schemas.microsoft.com/office/drawing/2014/main" id="{FAB2DE68-842B-437E-9FB7-24A73C664933}"/>
              </a:ext>
            </a:extLst>
          </p:cNvPr>
          <p:cNvPicPr>
            <a:picLocks noChangeAspect="1"/>
          </p:cNvPicPr>
          <p:nvPr/>
        </p:nvPicPr>
        <p:blipFill>
          <a:blip r:embed="rId3"/>
          <a:stretch>
            <a:fillRect/>
          </a:stretch>
        </p:blipFill>
        <p:spPr>
          <a:xfrm>
            <a:off x="2394156" y="2284987"/>
            <a:ext cx="4355690" cy="3270726"/>
          </a:xfrm>
          <a:prstGeom prst="rect">
            <a:avLst/>
          </a:prstGeom>
        </p:spPr>
      </p:pic>
    </p:spTree>
    <p:extLst>
      <p:ext uri="{BB962C8B-B14F-4D97-AF65-F5344CB8AC3E}">
        <p14:creationId xmlns:p14="http://schemas.microsoft.com/office/powerpoint/2010/main" val="11260849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75" y="208626"/>
            <a:ext cx="7886700" cy="530960"/>
          </a:xfrm>
          <a:prstGeom prst="rect">
            <a:avLst/>
          </a:prstGeom>
        </p:spPr>
        <p:txBody>
          <a:bodyPr/>
          <a:lstStyle/>
          <a:p>
            <a:r>
              <a:rPr lang="en-US" b="1" dirty="0">
                <a:solidFill>
                  <a:schemeClr val="tx1"/>
                </a:solidFill>
                <a:latin typeface="Montserrat-semibold"/>
              </a:rPr>
              <a:t>Process Overview</a:t>
            </a:r>
          </a:p>
        </p:txBody>
      </p:sp>
      <p:sp>
        <p:nvSpPr>
          <p:cNvPr id="4"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rgbClr val="A8002C"/>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rPr>
              <a:t>Page | </a:t>
            </a:r>
            <a:fld id="{AC1DA973-F595-4FCA-BEDD-BE042255FCBF}" type="slidenum">
              <a:rPr kumimoji="0" lang="en-US" sz="1200" b="0" i="0" u="none" strike="noStrike" kern="1200" cap="none" spc="0" normalizeH="0" baseline="0" noProof="0" smtClean="0">
                <a:ln>
                  <a:noFill/>
                </a:ln>
                <a:solidFill>
                  <a:srgbClr val="0023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endParaRPr>
          </a:p>
        </p:txBody>
      </p:sp>
      <p:pic>
        <p:nvPicPr>
          <p:cNvPr id="3" name="Picture 2">
            <a:extLst>
              <a:ext uri="{FF2B5EF4-FFF2-40B4-BE49-F238E27FC236}">
                <a16:creationId xmlns="" xmlns:a16="http://schemas.microsoft.com/office/drawing/2014/main" id="{D944C9C2-5C8E-4BAD-BD72-3B956F85EBBE}"/>
              </a:ext>
            </a:extLst>
          </p:cNvPr>
          <p:cNvPicPr>
            <a:picLocks noChangeAspect="1"/>
          </p:cNvPicPr>
          <p:nvPr/>
        </p:nvPicPr>
        <p:blipFill>
          <a:blip r:embed="rId2"/>
          <a:stretch>
            <a:fillRect/>
          </a:stretch>
        </p:blipFill>
        <p:spPr>
          <a:xfrm>
            <a:off x="792046" y="3165520"/>
            <a:ext cx="1905000" cy="1905000"/>
          </a:xfrm>
          <a:prstGeom prst="rect">
            <a:avLst/>
          </a:prstGeom>
        </p:spPr>
      </p:pic>
      <p:pic>
        <p:nvPicPr>
          <p:cNvPr id="10" name="Picture 9">
            <a:extLst>
              <a:ext uri="{FF2B5EF4-FFF2-40B4-BE49-F238E27FC236}">
                <a16:creationId xmlns="" xmlns:a16="http://schemas.microsoft.com/office/drawing/2014/main" id="{8F857E42-ADED-458C-96AE-BE1FA8648915}"/>
              </a:ext>
            </a:extLst>
          </p:cNvPr>
          <p:cNvPicPr>
            <a:picLocks noChangeAspect="1"/>
          </p:cNvPicPr>
          <p:nvPr/>
        </p:nvPicPr>
        <p:blipFill rotWithShape="1">
          <a:blip r:embed="rId3"/>
          <a:srcRect l="18726" t="35971" r="21178" b="36252"/>
          <a:stretch/>
        </p:blipFill>
        <p:spPr>
          <a:xfrm>
            <a:off x="3738095" y="3165520"/>
            <a:ext cx="1905000" cy="1905000"/>
          </a:xfrm>
          <a:prstGeom prst="rect">
            <a:avLst/>
          </a:prstGeom>
        </p:spPr>
      </p:pic>
      <p:sp>
        <p:nvSpPr>
          <p:cNvPr id="12" name="TextBox 11">
            <a:extLst>
              <a:ext uri="{FF2B5EF4-FFF2-40B4-BE49-F238E27FC236}">
                <a16:creationId xmlns="" xmlns:a16="http://schemas.microsoft.com/office/drawing/2014/main" id="{B3FF53C9-44FA-4633-8094-D3EF4AD7DE6B}"/>
              </a:ext>
            </a:extLst>
          </p:cNvPr>
          <p:cNvSpPr txBox="1"/>
          <p:nvPr/>
        </p:nvSpPr>
        <p:spPr>
          <a:xfrm>
            <a:off x="792046" y="5167647"/>
            <a:ext cx="1905000" cy="954107"/>
          </a:xfrm>
          <a:prstGeom prst="rect">
            <a:avLst/>
          </a:prstGeom>
          <a:noFill/>
        </p:spPr>
        <p:txBody>
          <a:bodyPr wrap="square" rtlCol="0">
            <a:spAutoFit/>
          </a:bodyPr>
          <a:lstStyle/>
          <a:p>
            <a:r>
              <a:rPr lang="en-US" sz="1400" dirty="0">
                <a:latin typeface="Montserrat" panose="00000500000000000000" pitchFamily="2" charset="0"/>
              </a:rPr>
              <a:t>Responsible for drink-pairing and project coordination.</a:t>
            </a:r>
          </a:p>
        </p:txBody>
      </p:sp>
      <p:sp>
        <p:nvSpPr>
          <p:cNvPr id="13" name="TextBox 12">
            <a:extLst>
              <a:ext uri="{FF2B5EF4-FFF2-40B4-BE49-F238E27FC236}">
                <a16:creationId xmlns="" xmlns:a16="http://schemas.microsoft.com/office/drawing/2014/main" id="{C21920B6-DBB9-4EC5-BA52-ACEE10076721}"/>
              </a:ext>
            </a:extLst>
          </p:cNvPr>
          <p:cNvSpPr txBox="1"/>
          <p:nvPr/>
        </p:nvSpPr>
        <p:spPr>
          <a:xfrm>
            <a:off x="3738095" y="5167646"/>
            <a:ext cx="1905000" cy="738664"/>
          </a:xfrm>
          <a:prstGeom prst="rect">
            <a:avLst/>
          </a:prstGeom>
          <a:noFill/>
        </p:spPr>
        <p:txBody>
          <a:bodyPr wrap="square" rtlCol="0">
            <a:spAutoFit/>
          </a:bodyPr>
          <a:lstStyle/>
          <a:p>
            <a:r>
              <a:rPr lang="en-US" sz="1400" dirty="0">
                <a:latin typeface="Montserrat" panose="00000500000000000000" pitchFamily="2" charset="0"/>
              </a:rPr>
              <a:t>Responsible for recipe search and branding.</a:t>
            </a:r>
          </a:p>
        </p:txBody>
      </p:sp>
      <p:sp>
        <p:nvSpPr>
          <p:cNvPr id="14" name="TextBox 13">
            <a:extLst>
              <a:ext uri="{FF2B5EF4-FFF2-40B4-BE49-F238E27FC236}">
                <a16:creationId xmlns="" xmlns:a16="http://schemas.microsoft.com/office/drawing/2014/main" id="{86C0E23D-92F1-4E00-BD06-21645EDAFDD0}"/>
              </a:ext>
            </a:extLst>
          </p:cNvPr>
          <p:cNvSpPr txBox="1"/>
          <p:nvPr/>
        </p:nvSpPr>
        <p:spPr>
          <a:xfrm>
            <a:off x="6684144" y="5167646"/>
            <a:ext cx="1905000" cy="954107"/>
          </a:xfrm>
          <a:prstGeom prst="rect">
            <a:avLst/>
          </a:prstGeom>
          <a:noFill/>
        </p:spPr>
        <p:txBody>
          <a:bodyPr wrap="square" rtlCol="0">
            <a:spAutoFit/>
          </a:bodyPr>
          <a:lstStyle/>
          <a:p>
            <a:r>
              <a:rPr lang="en-US" sz="1400" dirty="0">
                <a:latin typeface="Montserrat" panose="00000500000000000000" pitchFamily="2" charset="0"/>
              </a:rPr>
              <a:t>Responsible for site architecture and element layout.</a:t>
            </a:r>
          </a:p>
        </p:txBody>
      </p:sp>
      <p:sp>
        <p:nvSpPr>
          <p:cNvPr id="15" name="TextBox 14">
            <a:extLst>
              <a:ext uri="{FF2B5EF4-FFF2-40B4-BE49-F238E27FC236}">
                <a16:creationId xmlns="" xmlns:a16="http://schemas.microsoft.com/office/drawing/2014/main" id="{A19618C0-CC71-490F-AC9C-908462480720}"/>
              </a:ext>
            </a:extLst>
          </p:cNvPr>
          <p:cNvSpPr txBox="1"/>
          <p:nvPr/>
        </p:nvSpPr>
        <p:spPr>
          <a:xfrm>
            <a:off x="592428" y="998113"/>
            <a:ext cx="2864205" cy="1477328"/>
          </a:xfrm>
          <a:prstGeom prst="rect">
            <a:avLst/>
          </a:prstGeom>
          <a:noFill/>
        </p:spPr>
        <p:txBody>
          <a:bodyPr wrap="square" rtlCol="0">
            <a:spAutoFit/>
          </a:bodyPr>
          <a:lstStyle/>
          <a:p>
            <a:r>
              <a:rPr lang="en-US" dirty="0" smtClean="0"/>
              <a:t>Server-side </a:t>
            </a:r>
            <a:r>
              <a:rPr lang="en-US" dirty="0"/>
              <a:t>APIs</a:t>
            </a:r>
          </a:p>
          <a:p>
            <a:pPr lvl="0"/>
            <a:r>
              <a:rPr lang="en-US" u="sng" dirty="0" err="1" smtClean="0">
                <a:hlinkClick r:id="rId4"/>
              </a:rPr>
              <a:t>Spoonacular</a:t>
            </a:r>
            <a:endParaRPr lang="en-US" dirty="0"/>
          </a:p>
          <a:p>
            <a:pPr lvl="0"/>
            <a:r>
              <a:rPr lang="en-US" u="sng" dirty="0">
                <a:hlinkClick r:id="rId5"/>
              </a:rPr>
              <a:t>The Cocktail DB</a:t>
            </a:r>
            <a:endParaRPr lang="en-US" dirty="0"/>
          </a:p>
          <a:p>
            <a:r>
              <a:rPr lang="en-US" dirty="0"/>
              <a:t>Third-Party API - </a:t>
            </a:r>
            <a:r>
              <a:rPr lang="en-US" u="sng" dirty="0">
                <a:hlinkClick r:id="rId6"/>
              </a:rPr>
              <a:t>React</a:t>
            </a:r>
            <a:endParaRPr lang="en-US" dirty="0"/>
          </a:p>
          <a:p>
            <a:r>
              <a:rPr lang="en-US" dirty="0"/>
              <a:t>CSS framework – </a:t>
            </a:r>
            <a:r>
              <a:rPr lang="en-US" u="sng" dirty="0">
                <a:hlinkClick r:id="rId7"/>
              </a:rPr>
              <a:t>Materialize</a:t>
            </a:r>
            <a:endParaRPr lang="en-US" dirty="0"/>
          </a:p>
        </p:txBody>
      </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2412" y="3165520"/>
            <a:ext cx="1277579" cy="1921184"/>
          </a:xfrm>
          <a:prstGeom prst="rect">
            <a:avLst/>
          </a:prstGeom>
        </p:spPr>
      </p:pic>
      <p:sp>
        <p:nvSpPr>
          <p:cNvPr id="6" name="TextBox 5"/>
          <p:cNvSpPr txBox="1"/>
          <p:nvPr/>
        </p:nvSpPr>
        <p:spPr>
          <a:xfrm>
            <a:off x="4146125" y="1121224"/>
            <a:ext cx="4757894" cy="1354217"/>
          </a:xfrm>
          <a:prstGeom prst="rect">
            <a:avLst/>
          </a:prstGeom>
          <a:noFill/>
        </p:spPr>
        <p:txBody>
          <a:bodyPr wrap="square" rtlCol="0">
            <a:spAutoFit/>
          </a:bodyPr>
          <a:lstStyle/>
          <a:p>
            <a:r>
              <a:rPr lang="en-US" dirty="0" smtClean="0"/>
              <a:t>Challenges:</a:t>
            </a:r>
          </a:p>
          <a:p>
            <a:pPr marL="285750" indent="-285750">
              <a:buFont typeface="Arial" panose="020B0604020202020204" pitchFamily="34" charset="0"/>
              <a:buChar char="•"/>
            </a:pPr>
            <a:r>
              <a:rPr lang="en-US" sz="1600" dirty="0" smtClean="0"/>
              <a:t>Randomized calls</a:t>
            </a:r>
          </a:p>
          <a:p>
            <a:pPr marL="285750" indent="-285750">
              <a:buFont typeface="Arial" panose="020B0604020202020204" pitchFamily="34" charset="0"/>
              <a:buChar char="•"/>
            </a:pPr>
            <a:r>
              <a:rPr lang="en-US" sz="1600" dirty="0" smtClean="0"/>
              <a:t>Undefined queries</a:t>
            </a:r>
          </a:p>
          <a:p>
            <a:pPr marL="285750" indent="-285750">
              <a:buFont typeface="Arial" panose="020B0604020202020204" pitchFamily="34" charset="0"/>
              <a:buChar char="•"/>
            </a:pPr>
            <a:r>
              <a:rPr lang="en-US" sz="1600" dirty="0" smtClean="0"/>
              <a:t>API call </a:t>
            </a:r>
            <a:r>
              <a:rPr lang="en-US" sz="1600" dirty="0" smtClean="0"/>
              <a:t>limitations</a:t>
            </a:r>
          </a:p>
          <a:p>
            <a:pPr marL="285750" indent="-285750">
              <a:buFont typeface="Arial" panose="020B0604020202020204" pitchFamily="34" charset="0"/>
              <a:buChar char="•"/>
            </a:pPr>
            <a:r>
              <a:rPr lang="en-US" sz="1600" dirty="0" smtClean="0"/>
              <a:t>Branching</a:t>
            </a:r>
            <a:endParaRPr lang="en-US" sz="1600" dirty="0"/>
          </a:p>
        </p:txBody>
      </p:sp>
    </p:spTree>
    <p:extLst>
      <p:ext uri="{BB962C8B-B14F-4D97-AF65-F5344CB8AC3E}">
        <p14:creationId xmlns:p14="http://schemas.microsoft.com/office/powerpoint/2010/main" val="2972732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75" y="208626"/>
            <a:ext cx="7886700" cy="530960"/>
          </a:xfrm>
          <a:prstGeom prst="rect">
            <a:avLst/>
          </a:prstGeom>
        </p:spPr>
        <p:txBody>
          <a:bodyPr/>
          <a:lstStyle/>
          <a:p>
            <a:r>
              <a:rPr lang="en-US" b="1" dirty="0">
                <a:solidFill>
                  <a:schemeClr val="tx1"/>
                </a:solidFill>
                <a:latin typeface="Montserrat-semibold"/>
              </a:rPr>
              <a:t>Product Links</a:t>
            </a:r>
          </a:p>
        </p:txBody>
      </p:sp>
      <p:sp>
        <p:nvSpPr>
          <p:cNvPr id="4"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rgbClr val="A8002C"/>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rPr>
              <a:t>Page | </a:t>
            </a:r>
            <a:fld id="{AC1DA973-F595-4FCA-BEDD-BE042255FCBF}" type="slidenum">
              <a:rPr kumimoji="0" lang="en-US" sz="1200" b="0" i="0" u="none" strike="noStrike" kern="1200" cap="none" spc="0" normalizeH="0" baseline="0" noProof="0" smtClean="0">
                <a:ln>
                  <a:noFill/>
                </a:ln>
                <a:solidFill>
                  <a:srgbClr val="0023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endParaRPr>
          </a:p>
        </p:txBody>
      </p:sp>
      <p:sp>
        <p:nvSpPr>
          <p:cNvPr id="15" name="TextBox 14">
            <a:extLst>
              <a:ext uri="{FF2B5EF4-FFF2-40B4-BE49-F238E27FC236}">
                <a16:creationId xmlns="" xmlns:a16="http://schemas.microsoft.com/office/drawing/2014/main" id="{2B922DC8-D951-4CDF-9B9B-64FDD99A6599}"/>
              </a:ext>
            </a:extLst>
          </p:cNvPr>
          <p:cNvSpPr txBox="1"/>
          <p:nvPr/>
        </p:nvSpPr>
        <p:spPr>
          <a:xfrm>
            <a:off x="1351395" y="2523033"/>
            <a:ext cx="8577732" cy="1031051"/>
          </a:xfrm>
          <a:prstGeom prst="rect">
            <a:avLst/>
          </a:prstGeom>
          <a:noFill/>
        </p:spPr>
        <p:txBody>
          <a:bodyPr wrap="square" lIns="0" tIns="0" rIns="0" rtlCol="0">
            <a:spAutoFit/>
          </a:bodyPr>
          <a:lstStyle/>
          <a:p>
            <a:r>
              <a:rPr lang="en-US" sz="3200" dirty="0" smtClean="0">
                <a:latin typeface="Montserrat" panose="00000500000000000000" pitchFamily="2" charset="0"/>
              </a:rPr>
              <a:t>DEPLOYED LINK</a:t>
            </a:r>
            <a:endParaRPr lang="en-US" sz="3200" dirty="0">
              <a:latin typeface="Montserrat" panose="00000500000000000000" pitchFamily="2" charset="0"/>
            </a:endParaRPr>
          </a:p>
          <a:p>
            <a:r>
              <a:rPr lang="en-US" sz="3200" dirty="0">
                <a:hlinkClick r:id="rId2"/>
              </a:rPr>
              <a:t>https://github.com/MJP1986/projectone</a:t>
            </a:r>
            <a:endParaRPr lang="en-US" sz="3200" dirty="0">
              <a:latin typeface="Montserrat" panose="00000500000000000000" pitchFamily="2" charset="0"/>
            </a:endParaRPr>
          </a:p>
        </p:txBody>
      </p:sp>
    </p:spTree>
    <p:extLst>
      <p:ext uri="{BB962C8B-B14F-4D97-AF65-F5344CB8AC3E}">
        <p14:creationId xmlns:p14="http://schemas.microsoft.com/office/powerpoint/2010/main" val="829475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B163CB5666FFC4682879FCC8F773A3F" ma:contentTypeVersion="9" ma:contentTypeDescription="Create a new document." ma:contentTypeScope="" ma:versionID="73a046e82a6dc0ff19846806440b27dc">
  <xsd:schema xmlns:xsd="http://www.w3.org/2001/XMLSchema" xmlns:xs="http://www.w3.org/2001/XMLSchema" xmlns:p="http://schemas.microsoft.com/office/2006/metadata/properties" xmlns:ns2="999f2b18-f80c-45f7-abdc-465c3d02da8e" targetNamespace="http://schemas.microsoft.com/office/2006/metadata/properties" ma:root="true" ma:fieldsID="2bf5873692e7c1e6551564246e34228f" ns2:_="">
    <xsd:import namespace="999f2b18-f80c-45f7-abdc-465c3d02da8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9f2b18-f80c-45f7-abdc-465c3d02da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7B0DE8-D6D3-4093-8298-059963C78516}">
  <ds:schemaRefs>
    <ds:schemaRef ds:uri="http://schemas.microsoft.com/sharepoint/v3/contenttype/forms"/>
  </ds:schemaRefs>
</ds:datastoreItem>
</file>

<file path=customXml/itemProps2.xml><?xml version="1.0" encoding="utf-8"?>
<ds:datastoreItem xmlns:ds="http://schemas.openxmlformats.org/officeDocument/2006/customXml" ds:itemID="{0584A9A1-EED6-460B-8676-637D4151E868}">
  <ds:schemaRefs>
    <ds:schemaRef ds:uri="http://purl.org/dc/terms/"/>
    <ds:schemaRef ds:uri="http://schemas.openxmlformats.org/package/2006/metadata/core-properties"/>
    <ds:schemaRef ds:uri="http://schemas.microsoft.com/office/2006/documentManagement/types"/>
    <ds:schemaRef ds:uri="999f2b18-f80c-45f7-abdc-465c3d02da8e"/>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D132D28-FA4E-4ACE-B76E-AD3C1F488E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9f2b18-f80c-45f7-abdc-465c3d02da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18483</TotalTime>
  <Words>382</Words>
  <Application>Microsoft Office PowerPoint</Application>
  <PresentationFormat>On-screen Show (4:3)</PresentationFormat>
  <Paragraphs>41</Paragraphs>
  <Slides>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Calibri Light</vt:lpstr>
      <vt:lpstr>Courier New</vt:lpstr>
      <vt:lpstr>Montserrat</vt:lpstr>
      <vt:lpstr>Montserrat SemiBold</vt:lpstr>
      <vt:lpstr>Montserrat-semibold</vt:lpstr>
      <vt:lpstr>Wingdings</vt:lpstr>
      <vt:lpstr>Office Theme</vt:lpstr>
      <vt:lpstr>PowerPoint Presentation</vt:lpstr>
      <vt:lpstr>PowerPoint Presentation</vt:lpstr>
      <vt:lpstr>Concept Overview</vt:lpstr>
      <vt:lpstr>Product Demo</vt:lpstr>
      <vt:lpstr>What’s Next?</vt:lpstr>
      <vt:lpstr>Process Overview</vt:lpstr>
      <vt:lpstr>Product Links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Markwalter</dc:creator>
  <cp:lastModifiedBy>Southern Education Foundation</cp:lastModifiedBy>
  <cp:revision>426</cp:revision>
  <cp:lastPrinted>2019-09-30T21:27:13Z</cp:lastPrinted>
  <dcterms:created xsi:type="dcterms:W3CDTF">2019-01-12T23:39:09Z</dcterms:created>
  <dcterms:modified xsi:type="dcterms:W3CDTF">2020-01-25T15:13:51Z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0x010100DB163CB5666FFC4682879FCC8F773A3F</vt:lpwstr>
  </property>
</Properties>
</file>